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F81E1-B3E1-4203-ADCB-54071B2B47A0}" type="datetimeFigureOut">
              <a:rPr lang="en-GB" smtClean="0"/>
              <a:t>12/11/2015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F938-A750-4CA1-9E14-1304F0441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0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701EB7-80B3-4A27-91C3-BAE605943E49}" type="slidenum">
              <a:rPr lang="en-ZA" altLang="en-US" sz="1200" smtClean="0">
                <a:latin typeface="Calibri" panose="020F0502020204030204" pitchFamily="34" charset="0"/>
              </a:rPr>
              <a:pPr/>
              <a:t>13</a:t>
            </a:fld>
            <a:endParaRPr lang="en-ZA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CAC4-4DF2-48BA-8A66-3633B4C5E884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5CACB-C8D4-42D8-917E-B6294A639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19B6-092C-4EAB-A62E-05326CCAB251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9139A-B516-48DE-AF98-5F50A8C67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D3F7-556B-4129-8F6F-6CB0A2B31338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6ABD6-3196-4233-970B-EA549885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5FD0-FFEF-4D90-B5D6-233D7EF0A90B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F956-7D99-49CF-8137-55AE23709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7CAB-9F0C-459A-87A7-8E8EE94FEB38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8EB7-17F6-4F85-9079-E8C9E3E0B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1123-A25B-4D10-88EC-963A53A2509D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A84D-D65B-4D33-A108-ECDB28856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69FD-0E05-4C7C-866B-659155A1CB42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D9D40-D80B-4853-9F65-5697F435A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9A13-71CF-4119-B4D4-214AE5521446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A3306-243A-4153-AC85-14B967CB2F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3E80-AC75-4F63-B3CA-BAEE1DCD4FE5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04558-1961-4366-B013-0DFCEF04FC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1FB7-F895-4875-A80C-0BC5DC19F129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2AF4-06AD-432A-966B-FE02DD8140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2260-A25B-4253-A9A1-5593A5E877ED}" type="datetime1">
              <a:rPr lang="en-US" smtClean="0">
                <a:solidFill>
                  <a:srgbClr val="000000"/>
                </a:solidFill>
              </a:rPr>
              <a:t>11/12/2015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6D1BE-EB83-4A2F-BAEA-45540A6BD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2A3B35-AA97-4F89-9001-FAB5D4CD3F0B}" type="datetime1">
              <a:rPr lang="en-US" sz="1400" smtClean="0">
                <a:solidFill>
                  <a:srgbClr val="000000"/>
                </a:solidFill>
              </a:rPr>
              <a:t>11/12/2015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smtClean="0">
                <a:solidFill>
                  <a:srgbClr val="000000"/>
                </a:solidFill>
              </a:rPr>
              <a:t>Templ ref: PPT-ISO-colour.001   Doc Ref no: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3372852-8FB9-40D9-80D1-C5E1C83862E4}" type="slidenum">
              <a:rPr lang="en-US" sz="1400" smtClean="0">
                <a:solidFill>
                  <a:srgbClr val="000000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Real time satellite observation of </a:t>
            </a:r>
            <a:r>
              <a:rPr lang="en-US" altLang="en-US" i="1" dirty="0" smtClean="0"/>
              <a:t>severe</a:t>
            </a:r>
            <a:r>
              <a:rPr lang="en-US" altLang="en-US" dirty="0" smtClean="0"/>
              <a:t> events:</a:t>
            </a:r>
            <a:br>
              <a:rPr lang="en-US" altLang="en-US" dirty="0" smtClean="0"/>
            </a:br>
            <a:r>
              <a:rPr lang="en-US" altLang="en-US" dirty="0" smtClean="0"/>
              <a:t>Identifying overshooting tops of convective clouds in MSG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319964" y="274638"/>
            <a:ext cx="2890837" cy="1143000"/>
          </a:xfrm>
        </p:spPr>
        <p:txBody>
          <a:bodyPr/>
          <a:lstStyle/>
          <a:p>
            <a:pPr algn="r"/>
            <a:r>
              <a:rPr lang="en-US" altLang="en-US" sz="3600"/>
              <a:t>6 Nov 2005 1200 UTC</a:t>
            </a:r>
            <a:endParaRPr lang="en-GB" altLang="en-US" sz="360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39713"/>
            <a:ext cx="57912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051176"/>
            <a:ext cx="487838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565275" y="6289676"/>
            <a:ext cx="266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Example by  Jochen Kerkmann</a:t>
            </a:r>
            <a:endParaRPr lang="en-GB" altLang="en-US" sz="1400"/>
          </a:p>
        </p:txBody>
      </p:sp>
      <p:sp>
        <p:nvSpPr>
          <p:cNvPr id="7" name="Oval 6"/>
          <p:cNvSpPr/>
          <p:nvPr/>
        </p:nvSpPr>
        <p:spPr bwMode="auto">
          <a:xfrm>
            <a:off x="7494588" y="3944938"/>
            <a:ext cx="1420812" cy="1725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5789" y="2909889"/>
            <a:ext cx="3773487" cy="3311525"/>
            <a:chOff x="1302472" y="3468921"/>
            <a:chExt cx="2802082" cy="2752491"/>
          </a:xfrm>
        </p:grpSpPr>
        <p:pic>
          <p:nvPicPr>
            <p:cNvPr id="1434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1" t="25261" r="23108" b="32748"/>
            <a:stretch>
              <a:fillRect/>
            </a:stretch>
          </p:blipFill>
          <p:spPr bwMode="auto">
            <a:xfrm>
              <a:off x="1302472" y="3468921"/>
              <a:ext cx="2802082" cy="27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1802297" y="4141869"/>
              <a:ext cx="1010258" cy="106748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51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087688"/>
            <a:ext cx="37909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9" y="166688"/>
            <a:ext cx="36417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166688"/>
            <a:ext cx="37750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4"/>
          <p:cNvGrpSpPr>
            <a:grpSpLocks/>
          </p:cNvGrpSpPr>
          <p:nvPr/>
        </p:nvGrpSpPr>
        <p:grpSpPr bwMode="auto">
          <a:xfrm>
            <a:off x="1581150" y="3078164"/>
            <a:ext cx="3803650" cy="2852737"/>
            <a:chOff x="57660" y="3078658"/>
            <a:chExt cx="3803915" cy="2852936"/>
          </a:xfrm>
        </p:grpSpPr>
        <p:pic>
          <p:nvPicPr>
            <p:cNvPr id="15374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0" y="3078658"/>
              <a:ext cx="3803915" cy="285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TextBox 13"/>
            <p:cNvSpPr txBox="1">
              <a:spLocks noChangeArrowheads="1"/>
            </p:cNvSpPr>
            <p:nvPr/>
          </p:nvSpPr>
          <p:spPr bwMode="auto">
            <a:xfrm>
              <a:off x="107504" y="3105443"/>
              <a:ext cx="1638704" cy="3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Day Microphysical</a:t>
              </a:r>
              <a:endParaRPr lang="en-GB" altLang="en-US" sz="1400"/>
            </a:p>
          </p:txBody>
        </p:sp>
      </p:grp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6827838" y="304801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Day Natural</a:t>
            </a:r>
            <a:endParaRPr lang="en-GB" altLang="en-US" sz="1400"/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6954839" y="3062289"/>
            <a:ext cx="10807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Convection</a:t>
            </a:r>
            <a:endParaRPr lang="en-GB" altLang="en-US" sz="1400"/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1728789" y="304801"/>
            <a:ext cx="55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Dust</a:t>
            </a:r>
            <a:endParaRPr lang="en-GB" altLang="en-US" sz="140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73525" y="3540126"/>
            <a:ext cx="4211638" cy="3159125"/>
            <a:chOff x="2549484" y="3540303"/>
            <a:chExt cx="4211959" cy="3158969"/>
          </a:xfrm>
        </p:grpSpPr>
        <p:pic>
          <p:nvPicPr>
            <p:cNvPr id="15372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484" y="3540303"/>
              <a:ext cx="4211959" cy="315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995807" y="4292741"/>
              <a:ext cx="1330426" cy="12969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1728788" y="628967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6 Nov 2005</a:t>
            </a:r>
            <a:endParaRPr lang="en-GB" altLang="en-US" sz="2000" b="1"/>
          </a:p>
        </p:txBody>
      </p:sp>
    </p:spTree>
    <p:extLst>
      <p:ext uri="{BB962C8B-B14F-4D97-AF65-F5344CB8AC3E}">
        <p14:creationId xmlns:p14="http://schemas.microsoft.com/office/powerpoint/2010/main" val="41592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16 Oct 2014 - Tornado in Limpopo</a:t>
            </a:r>
            <a:endParaRPr lang="en-GB" altLang="en-US" dirty="0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82578" y="6322220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0930 UTC</a:t>
            </a:r>
            <a:endParaRPr lang="en-GB" alt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3543" y="1307259"/>
            <a:ext cx="5529262" cy="4951412"/>
            <a:chOff x="313543" y="1307259"/>
            <a:chExt cx="5529262" cy="4951412"/>
          </a:xfrm>
        </p:grpSpPr>
        <p:pic>
          <p:nvPicPr>
            <p:cNvPr id="1843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6" t="15199" r="33253" b="38152"/>
            <a:stretch>
              <a:fillRect/>
            </a:stretch>
          </p:blipFill>
          <p:spPr bwMode="auto">
            <a:xfrm>
              <a:off x="313543" y="1307259"/>
              <a:ext cx="5529262" cy="495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790029" y="2992390"/>
              <a:ext cx="866775" cy="72866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2556667" y="2051279"/>
              <a:ext cx="1333500" cy="7699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28776" y="1358106"/>
            <a:ext cx="5062538" cy="5118101"/>
            <a:chOff x="3047209" y="1431925"/>
            <a:chExt cx="5062538" cy="5118101"/>
          </a:xfrm>
        </p:grpSpPr>
        <p:sp>
          <p:nvSpPr>
            <p:cNvPr id="18438" name="TextBox 7"/>
            <p:cNvSpPr txBox="1">
              <a:spLocks noChangeArrowheads="1"/>
            </p:cNvSpPr>
            <p:nvPr/>
          </p:nvSpPr>
          <p:spPr bwMode="auto">
            <a:xfrm>
              <a:off x="6459937" y="1431925"/>
              <a:ext cx="10017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0945 UTC</a:t>
              </a:r>
              <a:endParaRPr lang="en-GB" altLang="en-US" sz="1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47209" y="1585914"/>
              <a:ext cx="5062538" cy="4964112"/>
              <a:chOff x="5343525" y="1719264"/>
              <a:chExt cx="5062538" cy="4964112"/>
            </a:xfrm>
          </p:grpSpPr>
          <p:pic>
            <p:nvPicPr>
              <p:cNvPr id="184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39" t="23389" r="37349" b="32196"/>
              <a:stretch>
                <a:fillRect/>
              </a:stretch>
            </p:blipFill>
            <p:spPr bwMode="auto">
              <a:xfrm>
                <a:off x="5343525" y="1938339"/>
                <a:ext cx="5062538" cy="474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7697789" y="2906713"/>
                <a:ext cx="866775" cy="72866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5400000">
                <a:off x="7612857" y="2001045"/>
                <a:ext cx="1333500" cy="7699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355304" y="1177766"/>
            <a:ext cx="6994526" cy="5457824"/>
            <a:chOff x="5106880" y="1316040"/>
            <a:chExt cx="6994526" cy="54578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06880" y="1317627"/>
              <a:ext cx="6994526" cy="5456237"/>
              <a:chOff x="3402013" y="1122363"/>
              <a:chExt cx="6994526" cy="5456237"/>
            </a:xfrm>
          </p:grpSpPr>
          <p:pic>
            <p:nvPicPr>
              <p:cNvPr id="15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18" t="17097" r="31084" b="32693"/>
              <a:stretch>
                <a:fillRect/>
              </a:stretch>
            </p:blipFill>
            <p:spPr bwMode="auto">
              <a:xfrm>
                <a:off x="3402013" y="1122363"/>
                <a:ext cx="5816600" cy="545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ight Arrow 15"/>
              <p:cNvSpPr/>
              <p:nvPr/>
            </p:nvSpPr>
            <p:spPr>
              <a:xfrm rot="5400000">
                <a:off x="5044282" y="1915320"/>
                <a:ext cx="1333500" cy="7699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229226" y="2903538"/>
                <a:ext cx="866775" cy="72866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8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264" y="4237038"/>
                <a:ext cx="3089275" cy="2341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0865170" y="131604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 UTC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3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06740"/>
            <a:ext cx="10051143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Overshooting tops are the most intense part of thunderstorms</a:t>
            </a:r>
          </a:p>
          <a:p>
            <a:pPr eaLnBrk="1" hangingPunct="1">
              <a:defRPr/>
            </a:pPr>
            <a:r>
              <a:rPr lang="en-ZA" dirty="0" smtClean="0"/>
              <a:t>This is where the strongest updrafts are and thus also possible severe weather</a:t>
            </a:r>
          </a:p>
          <a:p>
            <a:pPr eaLnBrk="1" hangingPunct="1">
              <a:defRPr/>
            </a:pPr>
            <a:r>
              <a:rPr lang="en-ZA" dirty="0" smtClean="0"/>
              <a:t>To identify this part of the thunderstorm can help with severe weather warnings.</a:t>
            </a:r>
          </a:p>
          <a:p>
            <a:pPr eaLnBrk="1" hangingPunct="1">
              <a:defRPr/>
            </a:pPr>
            <a:r>
              <a:rPr lang="en-ZA" dirty="0" smtClean="0"/>
              <a:t>The OT RGB is successful in improving the observation of severe </a:t>
            </a:r>
            <a:r>
              <a:rPr lang="en-ZA" smtClean="0"/>
              <a:t>convective systems, </a:t>
            </a:r>
            <a:r>
              <a:rPr lang="en-ZA" dirty="0" smtClean="0"/>
              <a:t>including the tornado event on 16 Oct 2014</a:t>
            </a:r>
          </a:p>
          <a:p>
            <a:pPr marL="0" indent="0" eaLnBrk="1" hangingPunct="1">
              <a:buNone/>
              <a:defRPr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4971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Schematic of overshooting tops</a:t>
            </a:r>
            <a:endParaRPr lang="en-GB" altLang="en-US" smtClean="0"/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223964"/>
            <a:ext cx="68135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Overshooting Top (OT), Mali</a:t>
            </a:r>
            <a:br>
              <a:rPr lang="en-GB" dirty="0" smtClean="0"/>
            </a:br>
            <a:r>
              <a:rPr lang="en-GB" dirty="0" smtClean="0"/>
              <a:t>26 June 2014</a:t>
            </a:r>
            <a:br>
              <a:rPr lang="en-GB" dirty="0" smtClean="0"/>
            </a:br>
            <a:r>
              <a:rPr lang="en-GB" dirty="0" smtClean="0"/>
              <a:t>17:30 UTC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Example supplied by </a:t>
            </a:r>
            <a:br>
              <a:rPr lang="en-GB" sz="4000" dirty="0"/>
            </a:br>
            <a:r>
              <a:rPr lang="en-GB" sz="4000" dirty="0" err="1"/>
              <a:t>Jochen</a:t>
            </a:r>
            <a:r>
              <a:rPr lang="en-GB" sz="4000" dirty="0"/>
              <a:t> </a:t>
            </a:r>
            <a:r>
              <a:rPr lang="en-GB" sz="4000" dirty="0" err="1"/>
              <a:t>Kerkmann</a:t>
            </a:r>
            <a:r>
              <a:rPr lang="en-GB" sz="4000" dirty="0"/>
              <a:t>, EUMETSAT</a:t>
            </a:r>
          </a:p>
        </p:txBody>
      </p:sp>
    </p:spTree>
    <p:extLst>
      <p:ext uri="{BB962C8B-B14F-4D97-AF65-F5344CB8AC3E}">
        <p14:creationId xmlns:p14="http://schemas.microsoft.com/office/powerpoint/2010/main" val="26703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2014_06_26_1730_m10_rgb_conv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57564"/>
            <a:ext cx="43211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2014_06_26_1730_m10_diff_08-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357564"/>
            <a:ext cx="43195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2014_06_26_1730_m10_diff_05-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"/>
            <a:ext cx="43211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774825" y="2924176"/>
            <a:ext cx="1191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WV6.2-IR10.8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774825" y="6308726"/>
            <a:ext cx="564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RGB Convection                                                                                      IR9.7-IR10.8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9480550" y="35734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5087938" y="1889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168900" y="37973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9474200" y="42545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6624638" y="722314"/>
            <a:ext cx="3770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WV6.2-IR108 – good for over shooting tops and cloud depth (also in CRR)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IR097-IR108 – optical depth/phase</a:t>
            </a:r>
            <a:endParaRPr lang="en-GB" altLang="en-US" sz="2000"/>
          </a:p>
        </p:txBody>
      </p:sp>
      <p:sp>
        <p:nvSpPr>
          <p:cNvPr id="2" name="Right Arrow 1"/>
          <p:cNvSpPr/>
          <p:nvPr/>
        </p:nvSpPr>
        <p:spPr>
          <a:xfrm rot="10800000">
            <a:off x="6240464" y="396875"/>
            <a:ext cx="992187" cy="32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9245600" y="2151064"/>
            <a:ext cx="457200" cy="1050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 RGB recipe</a:t>
            </a:r>
            <a:endParaRPr lang="en-GB" altLang="en-US" smtClean="0"/>
          </a:p>
        </p:txBody>
      </p:sp>
      <p:pic>
        <p:nvPicPr>
          <p:cNvPr id="819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4"/>
          <a:stretch>
            <a:fillRect/>
          </a:stretch>
        </p:blipFill>
        <p:spPr>
          <a:xfrm>
            <a:off x="1981200" y="2349500"/>
            <a:ext cx="7778750" cy="2319338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564439" y="6421439"/>
            <a:ext cx="2315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by Jochen Kerkmann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547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921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504825"/>
            <a:ext cx="8134350" cy="5634038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564439" y="6421439"/>
            <a:ext cx="2315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by Jochen Kerkmann</a:t>
            </a:r>
            <a:endParaRPr lang="en-GB" altLang="en-US" sz="1400"/>
          </a:p>
        </p:txBody>
      </p:sp>
      <p:sp>
        <p:nvSpPr>
          <p:cNvPr id="2" name="Oval 1"/>
          <p:cNvSpPr/>
          <p:nvPr/>
        </p:nvSpPr>
        <p:spPr>
          <a:xfrm>
            <a:off x="4364038" y="1417638"/>
            <a:ext cx="2978150" cy="325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</a:t>
            </a:r>
            <a:endParaRPr lang="en-GB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46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Airmass RGB is over-enhanced for cold clouds</a:t>
            </a:r>
          </a:p>
        </p:txBody>
      </p:sp>
      <p:pic>
        <p:nvPicPr>
          <p:cNvPr id="11267" name="Picture 3" descr="1957_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2875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957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42875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995614" y="5991226"/>
            <a:ext cx="6118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Helvetica" panose="020B0604020202020204" pitchFamily="34" charset="0"/>
              </a:rPr>
              <a:t>Airmass RGB                                                               “Hurricane” RGB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Helvetica" panose="020B0604020202020204" pitchFamily="34" charset="0"/>
              </a:rPr>
              <a:t>14 September 2010, 19:45 UTC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Helvetica" panose="020B0604020202020204" pitchFamily="34" charset="0"/>
              </a:rPr>
              <a:t>(Hurricane Julia)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800851" y="5334000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chemeClr val="bg1"/>
                </a:solidFill>
                <a:latin typeface="Helvetica" panose="020B0604020202020204" pitchFamily="34" charset="0"/>
              </a:rPr>
              <a:t>= Overshooting Tops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581775" y="5381625"/>
            <a:ext cx="228600" cy="228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829550" y="3286125"/>
            <a:ext cx="209550" cy="3619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8029575" y="3314700"/>
            <a:ext cx="228600" cy="228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981950" y="3876675"/>
            <a:ext cx="228600" cy="228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648575" y="3895725"/>
            <a:ext cx="228600" cy="228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581900" y="4124325"/>
            <a:ext cx="228600" cy="228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7" name="TextBox 1"/>
          <p:cNvSpPr txBox="1">
            <a:spLocks noChangeArrowheads="1"/>
          </p:cNvSpPr>
          <p:nvPr/>
        </p:nvSpPr>
        <p:spPr bwMode="auto">
          <a:xfrm>
            <a:off x="7564439" y="6421439"/>
            <a:ext cx="2315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by Jochen Kerkmann</a:t>
            </a:r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823202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427914" y="274638"/>
            <a:ext cx="2782887" cy="1143000"/>
          </a:xfrm>
        </p:spPr>
        <p:txBody>
          <a:bodyPr/>
          <a:lstStyle/>
          <a:p>
            <a:pPr algn="r"/>
            <a:r>
              <a:rPr lang="en-US" altLang="en-US" sz="3600"/>
              <a:t>27 Oct 2004 1300 UTC</a:t>
            </a:r>
            <a:endParaRPr lang="en-GB" altLang="en-US" sz="3600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3"/>
          <a:stretch>
            <a:fillRect/>
          </a:stretch>
        </p:blipFill>
        <p:spPr bwMode="auto">
          <a:xfrm>
            <a:off x="1636713" y="115889"/>
            <a:ext cx="47117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636714" y="6294439"/>
            <a:ext cx="271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Example by Jochen Kerkmann</a:t>
            </a:r>
            <a:endParaRPr lang="en-GB" alt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5622926" y="1949450"/>
            <a:ext cx="4672013" cy="4806950"/>
            <a:chOff x="5622926" y="1949450"/>
            <a:chExt cx="4672013" cy="480695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5622926" y="1949450"/>
              <a:ext cx="4672013" cy="4806950"/>
              <a:chOff x="4097652" y="1950244"/>
              <a:chExt cx="4673368" cy="4806529"/>
            </a:xfrm>
          </p:grpSpPr>
          <p:pic>
            <p:nvPicPr>
              <p:cNvPr id="1229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20" t="43" r="-2" b="20445"/>
              <a:stretch>
                <a:fillRect/>
              </a:stretch>
            </p:blipFill>
            <p:spPr bwMode="auto">
              <a:xfrm>
                <a:off x="4097652" y="1950244"/>
                <a:ext cx="4673368" cy="4806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5352141" y="4863052"/>
                <a:ext cx="622480" cy="57938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079012" y="2951869"/>
                <a:ext cx="824152" cy="1696888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7588251" y="2076450"/>
              <a:ext cx="606425" cy="6619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10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183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Template</vt:lpstr>
      <vt:lpstr>Real time satellite observation of severe events: Identifying overshooting tops of convective clouds in MSG</vt:lpstr>
      <vt:lpstr>Schematic of overshooting tops</vt:lpstr>
      <vt:lpstr>Overshooting Top (OT), Mali 26 June 2014 17:30 UTC  Example supplied by  Jochen Kerkmann, EUMETSAT</vt:lpstr>
      <vt:lpstr>PowerPoint Presentation</vt:lpstr>
      <vt:lpstr>OT RGB recipe</vt:lpstr>
      <vt:lpstr>PowerPoint Presentation</vt:lpstr>
      <vt:lpstr>Examples</vt:lpstr>
      <vt:lpstr>Airmass RGB is over-enhanced for cold clouds</vt:lpstr>
      <vt:lpstr>27 Oct 2004 1300 UTC</vt:lpstr>
      <vt:lpstr>6 Nov 2005 1200 UTC</vt:lpstr>
      <vt:lpstr>PowerPoint Presentation</vt:lpstr>
      <vt:lpstr>16 Oct 2014 - Tornado in Limpopo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deConing</dc:creator>
  <cp:lastModifiedBy>Estelle deConing</cp:lastModifiedBy>
  <cp:revision>16</cp:revision>
  <dcterms:created xsi:type="dcterms:W3CDTF">2014-09-30T10:05:47Z</dcterms:created>
  <dcterms:modified xsi:type="dcterms:W3CDTF">2015-11-12T12:36:31Z</dcterms:modified>
</cp:coreProperties>
</file>